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7" r:id="rId7"/>
    <p:sldId id="269" r:id="rId8"/>
    <p:sldId id="266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8F2E6-A739-4478-9D55-3A8CF52F030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0D2A0-FEDF-4354-8AD9-850D2BECAEF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Промыслы старины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( изделия из дерева, </a:t>
          </a:r>
          <a:r>
            <a:rPr lang="ru-RU" sz="1600" dirty="0" err="1" smtClean="0">
              <a:solidFill>
                <a:srgbClr val="002060"/>
              </a:solidFill>
              <a:latin typeface="Arial Black" pitchFamily="34" charset="0"/>
            </a:rPr>
            <a:t>бисероплетение</a:t>
          </a: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, фетр)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C5C585CE-7559-4C91-A7AF-EF0D712C6035}" type="parTrans" cxnId="{98738EA7-1F30-46B0-8448-FBF5642EA897}">
      <dgm:prSet/>
      <dgm:spPr/>
      <dgm:t>
        <a:bodyPr/>
        <a:lstStyle/>
        <a:p>
          <a:endParaRPr lang="ru-RU"/>
        </a:p>
      </dgm:t>
    </dgm:pt>
    <dgm:pt modelId="{4D993BD4-5CB9-4A63-B3B0-47DD3C176306}" type="sibTrans" cxnId="{98738EA7-1F30-46B0-8448-FBF5642EA897}">
      <dgm:prSet/>
      <dgm:spPr/>
      <dgm:t>
        <a:bodyPr/>
        <a:lstStyle/>
        <a:p>
          <a:endParaRPr lang="ru-RU"/>
        </a:p>
      </dgm:t>
    </dgm:pt>
    <dgm:pt modelId="{51FBEAA2-194D-43D9-AD66-5A1465BFFB0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Мастера города Подольска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\ село Бабенки, школа кружевниц поселка </a:t>
          </a:r>
          <a:r>
            <a:rPr lang="ru-RU" sz="1600" dirty="0" err="1" smtClean="0">
              <a:solidFill>
                <a:srgbClr val="002060"/>
              </a:solidFill>
              <a:latin typeface="Arial Black" pitchFamily="34" charset="0"/>
            </a:rPr>
            <a:t>Щапово</a:t>
          </a: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 \</a:t>
          </a:r>
          <a:endParaRPr lang="ru-RU" sz="1600" dirty="0" smtClean="0">
            <a:solidFill>
              <a:srgbClr val="002060"/>
            </a:solidFill>
            <a:latin typeface="Arial Black" pitchFamily="34" charset="0"/>
          </a:endParaRPr>
        </a:p>
      </dgm:t>
    </dgm:pt>
    <dgm:pt modelId="{0061EBA0-216F-434E-BA66-D2F7DB46A4F8}" type="parTrans" cxnId="{3EE1BDD9-F1A1-40BD-B876-32C01744D367}">
      <dgm:prSet/>
      <dgm:spPr/>
      <dgm:t>
        <a:bodyPr/>
        <a:lstStyle/>
        <a:p>
          <a:endParaRPr lang="ru-RU"/>
        </a:p>
      </dgm:t>
    </dgm:pt>
    <dgm:pt modelId="{551CB995-B716-4ED9-938A-4CAC32E2D46E}" type="sibTrans" cxnId="{3EE1BDD9-F1A1-40BD-B876-32C01744D367}">
      <dgm:prSet/>
      <dgm:spPr/>
      <dgm:t>
        <a:bodyPr/>
        <a:lstStyle/>
        <a:p>
          <a:endParaRPr lang="ru-RU"/>
        </a:p>
      </dgm:t>
    </dgm:pt>
    <dgm:pt modelId="{9337CA41-CCB1-4541-92F6-101769D028F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Мир искусств Подольска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\ поэты, писатели, музыканты, художники, скульпторы \</a:t>
          </a:r>
          <a:endParaRPr lang="ru-RU" sz="1600" dirty="0" smtClean="0">
            <a:solidFill>
              <a:srgbClr val="002060"/>
            </a:solidFill>
            <a:latin typeface="Arial Black" pitchFamily="34" charset="0"/>
          </a:endParaRPr>
        </a:p>
      </dgm:t>
    </dgm:pt>
    <dgm:pt modelId="{D891D183-B1F4-4335-BFF4-E888A16956A7}" type="parTrans" cxnId="{FB66F0F8-50BA-47F9-96EE-B3F1A78244E4}">
      <dgm:prSet/>
      <dgm:spPr/>
      <dgm:t>
        <a:bodyPr/>
        <a:lstStyle/>
        <a:p>
          <a:endParaRPr lang="ru-RU"/>
        </a:p>
      </dgm:t>
    </dgm:pt>
    <dgm:pt modelId="{577D857B-6E00-4382-972A-DD79569FFA81}" type="sibTrans" cxnId="{FB66F0F8-50BA-47F9-96EE-B3F1A78244E4}">
      <dgm:prSet/>
      <dgm:spPr/>
      <dgm:t>
        <a:bodyPr/>
        <a:lstStyle/>
        <a:p>
          <a:endParaRPr lang="ru-RU"/>
        </a:p>
      </dgm:t>
    </dgm:pt>
    <dgm:pt modelId="{61C7238B-7E6D-414E-905C-9A4DF960BF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Народные праздники</a:t>
          </a:r>
        </a:p>
        <a:p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(ярмарки, посиделки)</a:t>
          </a:r>
          <a:endParaRPr lang="ru-RU" sz="1600" dirty="0" smtClean="0">
            <a:solidFill>
              <a:srgbClr val="002060"/>
            </a:solidFill>
            <a:latin typeface="Arial Black" pitchFamily="34" charset="0"/>
          </a:endParaRPr>
        </a:p>
      </dgm:t>
    </dgm:pt>
    <dgm:pt modelId="{E99DC079-F152-4A96-B9D9-405923FB674D}" type="parTrans" cxnId="{5642A9BD-623C-4EFA-9C57-194854CCE045}">
      <dgm:prSet/>
      <dgm:spPr/>
      <dgm:t>
        <a:bodyPr/>
        <a:lstStyle/>
        <a:p>
          <a:endParaRPr lang="ru-RU"/>
        </a:p>
      </dgm:t>
    </dgm:pt>
    <dgm:pt modelId="{BFC95B14-1417-4AF8-89FF-ABA236477C38}" type="sibTrans" cxnId="{5642A9BD-623C-4EFA-9C57-194854CCE045}">
      <dgm:prSet/>
      <dgm:spPr/>
      <dgm:t>
        <a:bodyPr/>
        <a:lstStyle/>
        <a:p>
          <a:endParaRPr lang="ru-RU"/>
        </a:p>
      </dgm:t>
    </dgm:pt>
    <dgm:pt modelId="{3AC68952-36B6-4968-A751-565ECA4AC67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мастера Гжели, Павлово – Посада, </a:t>
          </a:r>
          <a:r>
            <a:rPr lang="ru-RU" sz="1600" dirty="0" err="1" smtClean="0">
              <a:solidFill>
                <a:srgbClr val="002060"/>
              </a:solidFill>
              <a:latin typeface="Arial Black" pitchFamily="34" charset="0"/>
            </a:rPr>
            <a:t>Жостово</a:t>
          </a:r>
          <a:endParaRPr lang="ru-RU" sz="1600" dirty="0" smtClean="0">
            <a:solidFill>
              <a:srgbClr val="002060"/>
            </a:solidFill>
            <a:latin typeface="Arial Black" pitchFamily="34" charset="0"/>
          </a:endParaRPr>
        </a:p>
      </dgm:t>
    </dgm:pt>
    <dgm:pt modelId="{BAD8C198-C781-491F-8E3C-8A9778193794}" type="parTrans" cxnId="{6EE56A88-EAB8-455C-863B-891E07B94036}">
      <dgm:prSet/>
      <dgm:spPr/>
      <dgm:t>
        <a:bodyPr/>
        <a:lstStyle/>
        <a:p>
          <a:endParaRPr lang="ru-RU"/>
        </a:p>
      </dgm:t>
    </dgm:pt>
    <dgm:pt modelId="{6FC2DCBC-70FC-498A-A013-FF5CFA0F3883}" type="sibTrans" cxnId="{6EE56A88-EAB8-455C-863B-891E07B94036}">
      <dgm:prSet/>
      <dgm:spPr/>
      <dgm:t>
        <a:bodyPr/>
        <a:lstStyle/>
        <a:p>
          <a:endParaRPr lang="ru-RU"/>
        </a:p>
      </dgm:t>
    </dgm:pt>
    <dgm:pt modelId="{B686F953-71A3-431C-AE99-01F6B947A98C}" type="pres">
      <dgm:prSet presAssocID="{22C8F2E6-A739-4478-9D55-3A8CF52F030F}" presName="Name0" presStyleCnt="0">
        <dgm:presLayoutVars>
          <dgm:dir/>
          <dgm:resizeHandles val="exact"/>
        </dgm:presLayoutVars>
      </dgm:prSet>
      <dgm:spPr/>
    </dgm:pt>
    <dgm:pt modelId="{25B24154-3A8B-42E2-ADD7-3471AC4B01B6}" type="pres">
      <dgm:prSet presAssocID="{22C8F2E6-A739-4478-9D55-3A8CF52F030F}" presName="cycle" presStyleCnt="0"/>
      <dgm:spPr/>
    </dgm:pt>
    <dgm:pt modelId="{B70CF8E2-5214-474D-8D64-E6821B159928}" type="pres">
      <dgm:prSet presAssocID="{E2B0D2A0-FEDF-4354-8AD9-850D2BECAEF9}" presName="nodeFirstNode" presStyleLbl="node1" presStyleIdx="0" presStyleCnt="5" custScaleX="153194" custRadScaleRad="100101" custRadScaleInc="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8F3FF-A135-408E-8901-2C610CB0F716}" type="pres">
      <dgm:prSet presAssocID="{4D993BD4-5CB9-4A63-B3B0-47DD3C176306}" presName="sibTransFirstNode" presStyleLbl="bgShp" presStyleIdx="0" presStyleCnt="1"/>
      <dgm:spPr/>
    </dgm:pt>
    <dgm:pt modelId="{8F31B39C-A773-4F05-8E7B-29B1F15F6C7D}" type="pres">
      <dgm:prSet presAssocID="{51FBEAA2-194D-43D9-AD66-5A1465BFFB07}" presName="nodeFollowingNodes" presStyleLbl="node1" presStyleIdx="1" presStyleCnt="5" custScaleX="128745" custScaleY="12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7AA96-1D97-416F-AFA3-C5BF3F5084FA}" type="pres">
      <dgm:prSet presAssocID="{61C7238B-7E6D-414E-905C-9A4DF960BF49}" presName="nodeFollowingNodes" presStyleLbl="node1" presStyleIdx="2" presStyleCnt="5" custScaleX="128413" custScaleY="115750" custRadScaleRad="91674" custRadScaleInc="-3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25917-59B0-4AD3-B71D-74DFB2D2B066}" type="pres">
      <dgm:prSet presAssocID="{3AC68952-36B6-4968-A751-565ECA4AC678}" presName="nodeFollowingNodes" presStyleLbl="node1" presStyleIdx="3" presStyleCnt="5" custScaleX="124265" custScaleY="118383" custRadScaleRad="99332" custRadScaleInc="3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087D9-EAEB-4AE9-A874-95A576D8C8CA}" type="pres">
      <dgm:prSet presAssocID="{9337CA41-CCB1-4541-92F6-101769D028FD}" presName="nodeFollowingNodes" presStyleLbl="node1" presStyleIdx="4" presStyleCnt="5" custScaleX="148675" custScaleY="122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2A9BD-623C-4EFA-9C57-194854CCE045}" srcId="{22C8F2E6-A739-4478-9D55-3A8CF52F030F}" destId="{61C7238B-7E6D-414E-905C-9A4DF960BF49}" srcOrd="2" destOrd="0" parTransId="{E99DC079-F152-4A96-B9D9-405923FB674D}" sibTransId="{BFC95B14-1417-4AF8-89FF-ABA236477C38}"/>
    <dgm:cxn modelId="{34A40298-F6C6-47A8-B1D1-3557AFD4937B}" type="presOf" srcId="{E2B0D2A0-FEDF-4354-8AD9-850D2BECAEF9}" destId="{B70CF8E2-5214-474D-8D64-E6821B159928}" srcOrd="0" destOrd="0" presId="urn:microsoft.com/office/officeart/2005/8/layout/cycle3"/>
    <dgm:cxn modelId="{BB5403D7-F9B2-454B-BB07-086EB534FC98}" type="presOf" srcId="{9337CA41-CCB1-4541-92F6-101769D028FD}" destId="{A93087D9-EAEB-4AE9-A874-95A576D8C8CA}" srcOrd="0" destOrd="0" presId="urn:microsoft.com/office/officeart/2005/8/layout/cycle3"/>
    <dgm:cxn modelId="{E0798B3E-6BC2-4CA4-8069-CBBEE05F9687}" type="presOf" srcId="{61C7238B-7E6D-414E-905C-9A4DF960BF49}" destId="{AAF7AA96-1D97-416F-AFA3-C5BF3F5084FA}" srcOrd="0" destOrd="0" presId="urn:microsoft.com/office/officeart/2005/8/layout/cycle3"/>
    <dgm:cxn modelId="{98738EA7-1F30-46B0-8448-FBF5642EA897}" srcId="{22C8F2E6-A739-4478-9D55-3A8CF52F030F}" destId="{E2B0D2A0-FEDF-4354-8AD9-850D2BECAEF9}" srcOrd="0" destOrd="0" parTransId="{C5C585CE-7559-4C91-A7AF-EF0D712C6035}" sibTransId="{4D993BD4-5CB9-4A63-B3B0-47DD3C176306}"/>
    <dgm:cxn modelId="{35176A7D-892A-464D-9CD4-316B240729CE}" type="presOf" srcId="{22C8F2E6-A739-4478-9D55-3A8CF52F030F}" destId="{B686F953-71A3-431C-AE99-01F6B947A98C}" srcOrd="0" destOrd="0" presId="urn:microsoft.com/office/officeart/2005/8/layout/cycle3"/>
    <dgm:cxn modelId="{6EE56A88-EAB8-455C-863B-891E07B94036}" srcId="{22C8F2E6-A739-4478-9D55-3A8CF52F030F}" destId="{3AC68952-36B6-4968-A751-565ECA4AC678}" srcOrd="3" destOrd="0" parTransId="{BAD8C198-C781-491F-8E3C-8A9778193794}" sibTransId="{6FC2DCBC-70FC-498A-A013-FF5CFA0F3883}"/>
    <dgm:cxn modelId="{FB66F0F8-50BA-47F9-96EE-B3F1A78244E4}" srcId="{22C8F2E6-A739-4478-9D55-3A8CF52F030F}" destId="{9337CA41-CCB1-4541-92F6-101769D028FD}" srcOrd="4" destOrd="0" parTransId="{D891D183-B1F4-4335-BFF4-E888A16956A7}" sibTransId="{577D857B-6E00-4382-972A-DD79569FFA81}"/>
    <dgm:cxn modelId="{68BE76B5-8935-4E14-BBCE-00262437A577}" type="presOf" srcId="{51FBEAA2-194D-43D9-AD66-5A1465BFFB07}" destId="{8F31B39C-A773-4F05-8E7B-29B1F15F6C7D}" srcOrd="0" destOrd="0" presId="urn:microsoft.com/office/officeart/2005/8/layout/cycle3"/>
    <dgm:cxn modelId="{6336862C-BD20-4745-BEF9-029030085042}" type="presOf" srcId="{3AC68952-36B6-4968-A751-565ECA4AC678}" destId="{94225917-59B0-4AD3-B71D-74DFB2D2B066}" srcOrd="0" destOrd="0" presId="urn:microsoft.com/office/officeart/2005/8/layout/cycle3"/>
    <dgm:cxn modelId="{849E3432-0E6E-4BAC-9F43-9F3531B877A2}" type="presOf" srcId="{4D993BD4-5CB9-4A63-B3B0-47DD3C176306}" destId="{D668F3FF-A135-408E-8901-2C610CB0F716}" srcOrd="0" destOrd="0" presId="urn:microsoft.com/office/officeart/2005/8/layout/cycle3"/>
    <dgm:cxn modelId="{3EE1BDD9-F1A1-40BD-B876-32C01744D367}" srcId="{22C8F2E6-A739-4478-9D55-3A8CF52F030F}" destId="{51FBEAA2-194D-43D9-AD66-5A1465BFFB07}" srcOrd="1" destOrd="0" parTransId="{0061EBA0-216F-434E-BA66-D2F7DB46A4F8}" sibTransId="{551CB995-B716-4ED9-938A-4CAC32E2D46E}"/>
    <dgm:cxn modelId="{9E38ED18-BC61-4D02-BEEE-21A35FFA33F1}" type="presParOf" srcId="{B686F953-71A3-431C-AE99-01F6B947A98C}" destId="{25B24154-3A8B-42E2-ADD7-3471AC4B01B6}" srcOrd="0" destOrd="0" presId="urn:microsoft.com/office/officeart/2005/8/layout/cycle3"/>
    <dgm:cxn modelId="{E4E8CDBF-09C8-438B-9C1B-B91F01C3B9E0}" type="presParOf" srcId="{25B24154-3A8B-42E2-ADD7-3471AC4B01B6}" destId="{B70CF8E2-5214-474D-8D64-E6821B159928}" srcOrd="0" destOrd="0" presId="urn:microsoft.com/office/officeart/2005/8/layout/cycle3"/>
    <dgm:cxn modelId="{03409B91-FE3F-40A1-89F8-487481339E70}" type="presParOf" srcId="{25B24154-3A8B-42E2-ADD7-3471AC4B01B6}" destId="{D668F3FF-A135-408E-8901-2C610CB0F716}" srcOrd="1" destOrd="0" presId="urn:microsoft.com/office/officeart/2005/8/layout/cycle3"/>
    <dgm:cxn modelId="{A401FAAB-ABAF-42A9-9DA5-DEE1A6D0F744}" type="presParOf" srcId="{25B24154-3A8B-42E2-ADD7-3471AC4B01B6}" destId="{8F31B39C-A773-4F05-8E7B-29B1F15F6C7D}" srcOrd="2" destOrd="0" presId="urn:microsoft.com/office/officeart/2005/8/layout/cycle3"/>
    <dgm:cxn modelId="{EFB053D9-5C61-4BED-9E4C-E892A51D7567}" type="presParOf" srcId="{25B24154-3A8B-42E2-ADD7-3471AC4B01B6}" destId="{AAF7AA96-1D97-416F-AFA3-C5BF3F5084FA}" srcOrd="3" destOrd="0" presId="urn:microsoft.com/office/officeart/2005/8/layout/cycle3"/>
    <dgm:cxn modelId="{08E7B6FC-F006-40CC-8449-5F863DD5A475}" type="presParOf" srcId="{25B24154-3A8B-42E2-ADD7-3471AC4B01B6}" destId="{94225917-59B0-4AD3-B71D-74DFB2D2B066}" srcOrd="4" destOrd="0" presId="urn:microsoft.com/office/officeart/2005/8/layout/cycle3"/>
    <dgm:cxn modelId="{CE6A37DC-2FAC-428C-8955-6206E2F57F3E}" type="presParOf" srcId="{25B24154-3A8B-42E2-ADD7-3471AC4B01B6}" destId="{A93087D9-EAEB-4AE9-A874-95A576D8C8CA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C087-959C-4617-BCF8-8452B42CB4DB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F49A-63E5-4D15-84E9-CF42FCD515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00298" y="214290"/>
            <a:ext cx="6400800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же славится родное Подмосковье дорогое?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928926" y="5643578"/>
            <a:ext cx="5929354" cy="101613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воспитателя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МДОУ детского сада № 47    Кузнецовой Л.В.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 Подольск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8" descr="C:\Documents and Settings\Анна\Рабочий стол\гж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4572032" cy="2209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500042"/>
            <a:ext cx="3900486" cy="3286148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Эмоции  детей, интерес, с  которым  они  говорят, убедили  нас  в  том, что  нам  удалось  затронуть  струны  детской  души  при  встрече  с  красотой, создаваемой  народным  творчеством. </a:t>
            </a:r>
          </a:p>
          <a:p>
            <a:endParaRPr lang="ru-RU" dirty="0"/>
          </a:p>
        </p:txBody>
      </p:sp>
      <p:pic>
        <p:nvPicPr>
          <p:cNvPr id="28674" name="Picture 2" descr="D:\детсад 47\IMG_5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357586" cy="2584774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4" descr="C:\Documents and Settings\User\Мои документы\мама\IMG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3714776" cy="3857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Стрелка влево 15"/>
          <p:cNvSpPr/>
          <p:nvPr/>
        </p:nvSpPr>
        <p:spPr>
          <a:xfrm>
            <a:off x="4857752" y="4572008"/>
            <a:ext cx="3643338" cy="1857388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Результат –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защита проекта в МПГУ города Москвы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357166"/>
            <a:ext cx="7000924" cy="614366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  <a:latin typeface="Arial Black" pitchFamily="34" charset="0"/>
              </a:rPr>
              <a:t>Цель проекта: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>Познакомить детей с  художественными промыслами  </a:t>
            </a:r>
          </a:p>
          <a:p>
            <a:pPr>
              <a:buNone/>
            </a:pPr>
            <a:r>
              <a:rPr lang="ru-RU" dirty="0" smtClean="0"/>
              <a:t>и изделиями декоративно - прикладного искусства  </a:t>
            </a:r>
          </a:p>
          <a:p>
            <a:pPr>
              <a:buNone/>
            </a:pPr>
            <a:r>
              <a:rPr lang="ru-RU" dirty="0" smtClean="0"/>
              <a:t>мастеров  Подольского края  и  Подмосковья.</a:t>
            </a:r>
          </a:p>
          <a:p>
            <a:endParaRPr lang="ru-RU" u="sng" dirty="0" smtClean="0"/>
          </a:p>
          <a:p>
            <a:pPr algn="ctr">
              <a:buNone/>
            </a:pPr>
            <a:r>
              <a:rPr lang="ru-RU" u="sng" dirty="0" smtClean="0">
                <a:solidFill>
                  <a:srgbClr val="0070C0"/>
                </a:solidFill>
                <a:latin typeface="Arial Black" pitchFamily="34" charset="0"/>
              </a:rPr>
              <a:t>Задачи проекта:</a:t>
            </a: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1.Познакомить  детей  с  художественными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промыслами  Подмосковья.</a:t>
            </a:r>
          </a:p>
          <a:p>
            <a:pPr>
              <a:buNone/>
            </a:pPr>
            <a:r>
              <a:rPr lang="ru-RU" dirty="0" smtClean="0"/>
              <a:t>2.Систематизировать  и  закрепить  знания  о  труде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мастеров  Гжели, Павлово – Посада, села  Бабенки,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Жостова</a:t>
            </a:r>
            <a:r>
              <a:rPr lang="ru-RU" dirty="0" smtClean="0"/>
              <a:t>.       </a:t>
            </a:r>
          </a:p>
          <a:p>
            <a:pPr>
              <a:buNone/>
            </a:pPr>
            <a:r>
              <a:rPr lang="ru-RU" dirty="0" smtClean="0"/>
              <a:t>3.Развивать  умение  видеть  красоту  изделий  прикладного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творчества, формировать  эстетический  вкус.       </a:t>
            </a:r>
          </a:p>
          <a:p>
            <a:pPr>
              <a:buNone/>
            </a:pPr>
            <a:r>
              <a:rPr lang="ru-RU" dirty="0" smtClean="0"/>
              <a:t>4.Активизировать  словарь: промысел, ярмарка, роспись,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вытачивать, вырезать, расписывать, набивать, гончар,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кузнец, токарь, художник, резчик, красильщик, </a:t>
            </a:r>
          </a:p>
          <a:p>
            <a:pPr>
              <a:buNone/>
            </a:pPr>
            <a:r>
              <a:rPr lang="ru-RU" dirty="0" smtClean="0"/>
              <a:t>    набивщик.</a:t>
            </a:r>
          </a:p>
          <a:p>
            <a:pPr>
              <a:buNone/>
            </a:pPr>
            <a:r>
              <a:rPr lang="ru-RU" dirty="0" smtClean="0"/>
              <a:t>5. Воспитывать  уважение  к  мастерам  прикладного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искусства, закреплять  правила  поведения  в  музее.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Разделы  занятий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1785902"/>
          <a:ext cx="757242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Мероприятия в рамках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1" name="Picture 3" descr="F:\DSC_0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038600" cy="3714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714348" y="5715016"/>
            <a:ext cx="3500462" cy="785818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Занятия в Музее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7652" name="Picture 4" descr="F:\IMG_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4214842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Блок-схема: знак завершения 10"/>
          <p:cNvSpPr/>
          <p:nvPr/>
        </p:nvSpPr>
        <p:spPr>
          <a:xfrm>
            <a:off x="5500694" y="5572140"/>
            <a:ext cx="3357586" cy="73038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Экскурсии в музеи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285729"/>
            <a:ext cx="3971924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3" name="Picture 1" descr="F:\изо фото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952797" cy="4786345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Блок-схема: знак завершения 13"/>
          <p:cNvSpPr/>
          <p:nvPr/>
        </p:nvSpPr>
        <p:spPr>
          <a:xfrm>
            <a:off x="357158" y="5429264"/>
            <a:ext cx="3714776" cy="78581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Дидактические игры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434" name="Picture 2" descr="F:\изо фото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114800" cy="4714908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Блок-схема: знак завершения 15"/>
          <p:cNvSpPr/>
          <p:nvPr/>
        </p:nvSpPr>
        <p:spPr>
          <a:xfrm>
            <a:off x="5143504" y="5357826"/>
            <a:ext cx="3357586" cy="80181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Занятия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 детском саду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Творчество детей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Picture 3" descr="F:\изо фото\IMG_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46434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0" name="Picture 4" descr="F:\IMG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43050"/>
            <a:ext cx="4038600" cy="450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Преемственность со школой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2" name="Picture 4" descr="F:\IMG_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52914" cy="3929090"/>
          </a:xfrm>
          <a:prstGeom prst="hexagon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500034" y="5715016"/>
            <a:ext cx="35719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Школьники – экскурсоводы для малышей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3" name="Picture 3" descr="G:\новое фото\мо2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3956601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4714876" y="5715016"/>
            <a:ext cx="407196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ГМО «Путешествие в Павлово - Посад» с участием школьников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1203348"/>
          </a:xfrm>
          <a:solidFill>
            <a:schemeClr val="bg2"/>
          </a:solidFill>
        </p:spPr>
        <p:txBody>
          <a:bodyPr>
            <a:prstTxWarp prst="textFadeRight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Работа с родителями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" name="Picture 3" descr="C:\Documents and Settings\User\Мои документы\мама\фото дсад\Семинар по краеведению\IMGP1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143404" cy="4572032"/>
          </a:xfrm>
          <a:prstGeom prst="dodecagon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" name="Picture 2" descr="C:\Documents and Settings\User\Мои документы\мама\фото дсад\Семинар по краеведению\IMGP1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4500562" y="3786190"/>
            <a:ext cx="4429156" cy="28575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1600" u="sng" dirty="0" smtClean="0">
                <a:solidFill>
                  <a:srgbClr val="7030A0"/>
                </a:solidFill>
                <a:latin typeface="Arial Black" pitchFamily="34" charset="0"/>
              </a:rPr>
              <a:t>Формы работы с родителями: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совместные работы  детей и родителей для мини – музеев,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посещение экскурсий,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чтение художественной литературы,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рассматривание иллюстраций 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forschool.ru/shablony-dla-power-point/all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prstTxWarp prst="textSlantDown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429124" y="1600201"/>
            <a:ext cx="4500594" cy="4757757"/>
          </a:xfr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 Black" pitchFamily="34" charset="0"/>
              </a:rPr>
              <a:t> </a:t>
            </a:r>
            <a:r>
              <a:rPr lang="ru-RU" sz="2900" u="sng" dirty="0" smtClean="0">
                <a:solidFill>
                  <a:srgbClr val="7030A0"/>
                </a:solidFill>
                <a:latin typeface="Arial Black" pitchFamily="34" charset="0"/>
              </a:rPr>
              <a:t>Общение с музейными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u="sng" dirty="0" smtClean="0">
                <a:solidFill>
                  <a:srgbClr val="7030A0"/>
                </a:solidFill>
                <a:latin typeface="Arial Black" pitchFamily="34" charset="0"/>
              </a:rPr>
              <a:t>ценностями, с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u="sng" dirty="0" smtClean="0">
                <a:solidFill>
                  <a:srgbClr val="7030A0"/>
                </a:solidFill>
                <a:latin typeface="Arial Black" pitchFamily="34" charset="0"/>
              </a:rPr>
              <a:t>промыслами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u="sng" dirty="0" smtClean="0">
                <a:solidFill>
                  <a:srgbClr val="7030A0"/>
                </a:solidFill>
                <a:latin typeface="Arial Black" pitchFamily="34" charset="0"/>
              </a:rPr>
              <a:t>Подмосковья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u="sng" dirty="0" smtClean="0">
                <a:solidFill>
                  <a:srgbClr val="7030A0"/>
                </a:solidFill>
                <a:latin typeface="Arial Black" pitchFamily="34" charset="0"/>
              </a:rPr>
              <a:t>способствуют:</a:t>
            </a:r>
          </a:p>
          <a:p>
            <a:pPr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духовно- нравственному  и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 художественно –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 эстетическому 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 воспитанию детей,</a:t>
            </a:r>
          </a:p>
          <a:p>
            <a:pPr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они становятся терпимее друг к  другу, к окружающим, </a:t>
            </a:r>
          </a:p>
          <a:p>
            <a:pPr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бережнее относятся к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труду людей, к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произведениям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 искусства, к живой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природе.</a:t>
            </a:r>
          </a:p>
          <a:p>
            <a:endParaRPr lang="ru-RU" dirty="0"/>
          </a:p>
        </p:txBody>
      </p:sp>
      <p:pic>
        <p:nvPicPr>
          <p:cNvPr id="14" name="Picture 5" descr="G:\новое фото\IMGP1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357190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Блок-схема: знак завершения 14"/>
          <p:cNvSpPr/>
          <p:nvPr/>
        </p:nvSpPr>
        <p:spPr>
          <a:xfrm>
            <a:off x="214282" y="5429264"/>
            <a:ext cx="4214842" cy="1214446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ГМО - Блиц – турнир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«Чем же славится родное, Подмосковье дорогое?»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361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Разделы  занятий</vt:lpstr>
      <vt:lpstr>Мероприятия в рамках проекта</vt:lpstr>
      <vt:lpstr>Слайд 5</vt:lpstr>
      <vt:lpstr>Творчество детей</vt:lpstr>
      <vt:lpstr>Преемственность со школой</vt:lpstr>
      <vt:lpstr>Работа с родителями</vt:lpstr>
      <vt:lpstr>Результаты проекта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же славится родное, Подмосковье дорогое</dc:title>
  <dc:creator>Анна</dc:creator>
  <cp:lastModifiedBy>Анна</cp:lastModifiedBy>
  <cp:revision>30</cp:revision>
  <dcterms:created xsi:type="dcterms:W3CDTF">2015-09-21T18:19:32Z</dcterms:created>
  <dcterms:modified xsi:type="dcterms:W3CDTF">2015-09-21T23:19:14Z</dcterms:modified>
</cp:coreProperties>
</file>